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SemiBold"/>
      <p:regular r:id="rId21"/>
      <p:bold r:id="rId22"/>
      <p:italic r:id="rId23"/>
      <p:boldItalic r:id="rId24"/>
    </p:embeddedFont>
    <p:embeddedFont>
      <p:font typeface="Montserrat"/>
      <p:regular r:id="rId25"/>
      <p:bold r:id="rId26"/>
      <p:italic r:id="rId27"/>
      <p:boldItalic r:id="rId28"/>
    </p:embeddedFont>
    <p:embeddedFont>
      <p:font typeface="Roboto Mon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SemiBold-bold.fntdata"/><Relationship Id="rId21" Type="http://schemas.openxmlformats.org/officeDocument/2006/relationships/font" Target="fonts/MontserratSemiBold-regular.fntdata"/><Relationship Id="rId24" Type="http://schemas.openxmlformats.org/officeDocument/2006/relationships/font" Target="fonts/MontserratSemiBold-boldItalic.fntdata"/><Relationship Id="rId23" Type="http://schemas.openxmlformats.org/officeDocument/2006/relationships/font" Target="fonts/Montserrat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PARISHA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f9d8569d33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f9d8569d33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9d8569d33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9d8569d33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9d8569d33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9d8569d33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f9d8569d33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f9d8569d33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JACKSON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9d8569d33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9d8569d33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f9f905e2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f9f905e2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PARISHA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f9d8569d3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f9d8569d3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PARISHA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f9d8569d3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f9d8569d3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FINN</a:t>
            </a:r>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9d8569d3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9d8569d3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9d8569d3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9d8569d3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f9d8569d3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f9d8569d3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f9d8569d3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f9d8569d3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f9d8569d33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f9d8569d33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9d8569d33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f9d8569d3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26"/>
            <a:ext cx="9144000" cy="5143486"/>
          </a:xfrm>
          <a:prstGeom prst="rect">
            <a:avLst/>
          </a:prstGeom>
          <a:noFill/>
          <a:ln>
            <a:noFill/>
          </a:ln>
        </p:spPr>
      </p:pic>
      <p:sp>
        <p:nvSpPr>
          <p:cNvPr id="55" name="Google Shape;55;p13"/>
          <p:cNvSpPr txBox="1"/>
          <p:nvPr>
            <p:ph type="ctrTitle"/>
          </p:nvPr>
        </p:nvSpPr>
        <p:spPr>
          <a:xfrm>
            <a:off x="376950" y="3465550"/>
            <a:ext cx="8520600" cy="792600"/>
          </a:xfrm>
          <a:prstGeom prst="rect">
            <a:avLst/>
          </a:prstGeom>
          <a:effectLst>
            <a:reflection blurRad="0" dir="0" dist="0" endA="0" endPos="67000" fadeDir="5400012" kx="0" rotWithShape="0" algn="bl" stA="91000" stPos="0" sy="-100000" ky="0"/>
          </a:effectLst>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Car Price Prediction</a:t>
            </a:r>
            <a:endParaRPr b="1">
              <a:solidFill>
                <a:schemeClr val="lt1"/>
              </a:solidFill>
              <a:latin typeface="Montserrat"/>
              <a:ea typeface="Montserrat"/>
              <a:cs typeface="Montserrat"/>
              <a:sym typeface="Montserrat"/>
            </a:endParaRPr>
          </a:p>
        </p:txBody>
      </p:sp>
      <p:sp>
        <p:nvSpPr>
          <p:cNvPr id="56" name="Google Shape;56;p13"/>
          <p:cNvSpPr txBox="1"/>
          <p:nvPr>
            <p:ph idx="1" type="subTitle"/>
          </p:nvPr>
        </p:nvSpPr>
        <p:spPr>
          <a:xfrm>
            <a:off x="311700" y="4001575"/>
            <a:ext cx="8520600" cy="443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sz="1600">
                <a:solidFill>
                  <a:schemeClr val="lt1"/>
                </a:solidFill>
                <a:latin typeface="Montserrat"/>
                <a:ea typeface="Montserrat"/>
                <a:cs typeface="Montserrat"/>
                <a:sym typeface="Montserrat"/>
              </a:rPr>
              <a:t>Identifying Factors Influencing Car Price</a:t>
            </a:r>
            <a:endParaRPr i="1" sz="32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3">
            <a:alphaModFix/>
          </a:blip>
          <a:srcRect b="0" l="913" r="913" t="0"/>
          <a:stretch/>
        </p:blipFill>
        <p:spPr>
          <a:xfrm>
            <a:off x="311703" y="1152475"/>
            <a:ext cx="6021625" cy="3670901"/>
          </a:xfrm>
          <a:prstGeom prst="rect">
            <a:avLst/>
          </a:prstGeom>
          <a:noFill/>
          <a:ln>
            <a:noFill/>
          </a:ln>
        </p:spPr>
      </p:pic>
      <p:sp>
        <p:nvSpPr>
          <p:cNvPr id="105" name="Google Shape;105;p22"/>
          <p:cNvSpPr txBox="1"/>
          <p:nvPr>
            <p:ph type="title"/>
          </p:nvPr>
        </p:nvSpPr>
        <p:spPr>
          <a:xfrm>
            <a:off x="268200" y="14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2120">
                <a:latin typeface="Montserrat SemiBold"/>
                <a:ea typeface="Montserrat SemiBold"/>
                <a:cs typeface="Montserrat SemiBold"/>
                <a:sym typeface="Montserrat SemiBold"/>
              </a:rPr>
              <a:t>How do technical specifications like engine size, horsepower, and fuel type affect car prices?</a:t>
            </a:r>
            <a:endParaRPr sz="212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SzPts val="990"/>
              <a:buNone/>
            </a:pPr>
            <a:r>
              <a:t/>
            </a:r>
            <a:endParaRPr sz="2120"/>
          </a:p>
        </p:txBody>
      </p:sp>
      <p:sp>
        <p:nvSpPr>
          <p:cNvPr id="106" name="Google Shape;106;p22"/>
          <p:cNvSpPr txBox="1"/>
          <p:nvPr/>
        </p:nvSpPr>
        <p:spPr>
          <a:xfrm>
            <a:off x="6672450" y="1319925"/>
            <a:ext cx="2313300" cy="331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This chart breaks down how specific technical specifications—engine size, horsepower, and fuel types (gas or diesel)—influence the prediction of car prices.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Like the first chart, </a:t>
            </a:r>
            <a:r>
              <a:rPr b="1" lang="en" sz="1200">
                <a:solidFill>
                  <a:schemeClr val="dk1"/>
                </a:solidFill>
              </a:rPr>
              <a:t>engine size dominates the impact, followed by horsepower.</a:t>
            </a:r>
            <a:r>
              <a:rPr lang="en" sz="1200">
                <a:solidFill>
                  <a:schemeClr val="dk1"/>
                </a:solidFill>
              </a:rPr>
              <a:t> The low influence of fuel types suggests that it is not a significant factor in determining its price. This might indicate that the price is more affected by the car's performance and specifications than its fuel type.</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3">
            <a:alphaModFix/>
          </a:blip>
          <a:srcRect b="25301" l="0" r="5553" t="30348"/>
          <a:stretch/>
        </p:blipFill>
        <p:spPr>
          <a:xfrm>
            <a:off x="6109775" y="2436049"/>
            <a:ext cx="2953524" cy="1386850"/>
          </a:xfrm>
          <a:prstGeom prst="rect">
            <a:avLst/>
          </a:prstGeom>
          <a:noFill/>
          <a:ln>
            <a:noFill/>
          </a:ln>
        </p:spPr>
      </p:pic>
      <p:sp>
        <p:nvSpPr>
          <p:cNvPr id="112" name="Google Shape;112;p23"/>
          <p:cNvSpPr txBox="1"/>
          <p:nvPr>
            <p:ph type="title"/>
          </p:nvPr>
        </p:nvSpPr>
        <p:spPr>
          <a:xfrm>
            <a:off x="311700" y="3145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lang="en" sz="2120">
                <a:latin typeface="Montserrat SemiBold"/>
                <a:ea typeface="Montserrat SemiBold"/>
                <a:cs typeface="Montserrat SemiBold"/>
                <a:sym typeface="Montserrat SemiBold"/>
              </a:rPr>
              <a:t>Are certain car brands priced higher, even when accounting for technical specifications?</a:t>
            </a:r>
            <a:endParaRPr sz="2120">
              <a:latin typeface="Montserrat SemiBold"/>
              <a:ea typeface="Montserrat SemiBold"/>
              <a:cs typeface="Montserrat SemiBold"/>
              <a:sym typeface="Montserrat SemiBold"/>
            </a:endParaRPr>
          </a:p>
        </p:txBody>
      </p:sp>
      <p:pic>
        <p:nvPicPr>
          <p:cNvPr id="113" name="Google Shape;113;p23"/>
          <p:cNvPicPr preferRelativeResize="0"/>
          <p:nvPr/>
        </p:nvPicPr>
        <p:blipFill rotWithShape="1">
          <a:blip r:embed="rId4">
            <a:alphaModFix/>
          </a:blip>
          <a:srcRect b="-4177" l="0" r="0" t="0"/>
          <a:stretch/>
        </p:blipFill>
        <p:spPr>
          <a:xfrm>
            <a:off x="150250" y="1266050"/>
            <a:ext cx="6168674" cy="3726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4"/>
          <p:cNvPicPr preferRelativeResize="0"/>
          <p:nvPr/>
        </p:nvPicPr>
        <p:blipFill rotWithShape="1">
          <a:blip r:embed="rId3">
            <a:alphaModFix/>
          </a:blip>
          <a:srcRect b="0" l="10" r="-10" t="0"/>
          <a:stretch/>
        </p:blipFill>
        <p:spPr>
          <a:xfrm>
            <a:off x="0" y="1152488"/>
            <a:ext cx="6220300" cy="3991025"/>
          </a:xfrm>
          <a:prstGeom prst="rect">
            <a:avLst/>
          </a:prstGeom>
          <a:noFill/>
          <a:ln>
            <a:noFill/>
          </a:ln>
        </p:spPr>
      </p:pic>
      <p:sp>
        <p:nvSpPr>
          <p:cNvPr id="119" name="Google Shape;119;p24"/>
          <p:cNvSpPr txBox="1"/>
          <p:nvPr>
            <p:ph type="title"/>
          </p:nvPr>
        </p:nvSpPr>
        <p:spPr>
          <a:xfrm>
            <a:off x="311700" y="24927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lang="en" sz="2120">
                <a:latin typeface="Montserrat SemiBold"/>
                <a:ea typeface="Montserrat SemiBold"/>
                <a:cs typeface="Montserrat SemiBold"/>
                <a:sym typeface="Montserrat SemiBold"/>
              </a:rPr>
              <a:t>How does fuel efficiency (city and highway MPG) impact the price of a car?</a:t>
            </a:r>
            <a:endParaRPr sz="2120">
              <a:latin typeface="Montserrat SemiBold"/>
              <a:ea typeface="Montserrat SemiBold"/>
              <a:cs typeface="Montserrat SemiBold"/>
              <a:sym typeface="Montserrat SemiBold"/>
            </a:endParaRPr>
          </a:p>
        </p:txBody>
      </p:sp>
      <p:pic>
        <p:nvPicPr>
          <p:cNvPr id="120" name="Google Shape;120;p24"/>
          <p:cNvPicPr preferRelativeResize="0"/>
          <p:nvPr/>
        </p:nvPicPr>
        <p:blipFill>
          <a:blip r:embed="rId4">
            <a:alphaModFix/>
          </a:blip>
          <a:stretch>
            <a:fillRect/>
          </a:stretch>
        </p:blipFill>
        <p:spPr>
          <a:xfrm>
            <a:off x="6220300" y="1487725"/>
            <a:ext cx="2818350" cy="3273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5"/>
          <p:cNvPicPr preferRelativeResize="0"/>
          <p:nvPr/>
        </p:nvPicPr>
        <p:blipFill rotWithShape="1">
          <a:blip r:embed="rId3">
            <a:alphaModFix/>
          </a:blip>
          <a:srcRect b="0" l="1475" r="1475" t="0"/>
          <a:stretch/>
        </p:blipFill>
        <p:spPr>
          <a:xfrm>
            <a:off x="134575" y="1233375"/>
            <a:ext cx="6244150" cy="3670900"/>
          </a:xfrm>
          <a:prstGeom prst="rect">
            <a:avLst/>
          </a:prstGeom>
          <a:noFill/>
          <a:ln>
            <a:noFill/>
          </a:ln>
        </p:spPr>
      </p:pic>
      <p:sp>
        <p:nvSpPr>
          <p:cNvPr id="126" name="Google Shape;126;p25"/>
          <p:cNvSpPr txBox="1"/>
          <p:nvPr>
            <p:ph type="title"/>
          </p:nvPr>
        </p:nvSpPr>
        <p:spPr>
          <a:xfrm>
            <a:off x="311700" y="24927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lang="en" sz="2120">
                <a:latin typeface="Montserrat SemiBold"/>
                <a:ea typeface="Montserrat SemiBold"/>
                <a:cs typeface="Montserrat SemiBold"/>
                <a:sym typeface="Montserrat SemiBold"/>
              </a:rPr>
              <a:t>Is there a significant difference in price between different car body types (e.g., sedan, hatchback, convertible)?</a:t>
            </a:r>
            <a:endParaRPr sz="2120">
              <a:latin typeface="Montserrat SemiBold"/>
              <a:ea typeface="Montserrat SemiBold"/>
              <a:cs typeface="Montserrat SemiBold"/>
              <a:sym typeface="Montserrat SemiBold"/>
            </a:endParaRPr>
          </a:p>
        </p:txBody>
      </p:sp>
      <p:pic>
        <p:nvPicPr>
          <p:cNvPr id="127" name="Google Shape;127;p25"/>
          <p:cNvPicPr preferRelativeResize="0"/>
          <p:nvPr/>
        </p:nvPicPr>
        <p:blipFill rotWithShape="1">
          <a:blip r:embed="rId4">
            <a:alphaModFix/>
          </a:blip>
          <a:srcRect b="20992" l="3202" r="3146" t="17751"/>
          <a:stretch/>
        </p:blipFill>
        <p:spPr>
          <a:xfrm>
            <a:off x="5719150" y="2302625"/>
            <a:ext cx="3326026" cy="1450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body"/>
          </p:nvPr>
        </p:nvSpPr>
        <p:spPr>
          <a:xfrm>
            <a:off x="311700" y="1175325"/>
            <a:ext cx="85206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300"/>
              </a:spcBef>
              <a:spcAft>
                <a:spcPts val="0"/>
              </a:spcAft>
              <a:buNone/>
            </a:pPr>
            <a:r>
              <a:rPr lang="en" sz="1200">
                <a:solidFill>
                  <a:schemeClr val="dk1"/>
                </a:solidFill>
              </a:rPr>
              <a:t>The purpose of the correlation matrix is to identify relationships between the top 10 most influential features influencing car prices</a:t>
            </a:r>
            <a:endParaRPr sz="1200">
              <a:solidFill>
                <a:schemeClr val="dk1"/>
              </a:solidFill>
            </a:endParaRPr>
          </a:p>
          <a:p>
            <a:pPr indent="0" lvl="0" marL="0" rtl="0" algn="l">
              <a:lnSpc>
                <a:spcPct val="130000"/>
              </a:lnSpc>
              <a:spcBef>
                <a:spcPts val="300"/>
              </a:spcBef>
              <a:spcAft>
                <a:spcPts val="0"/>
              </a:spcAft>
              <a:buSzPts val="852"/>
              <a:buNone/>
            </a:pPr>
            <a:r>
              <a:t/>
            </a:r>
            <a:endParaRPr sz="1200">
              <a:solidFill>
                <a:schemeClr val="dk1"/>
              </a:solidFill>
            </a:endParaRPr>
          </a:p>
        </p:txBody>
      </p:sp>
      <p:pic>
        <p:nvPicPr>
          <p:cNvPr id="133" name="Google Shape;133;p26"/>
          <p:cNvPicPr preferRelativeResize="0"/>
          <p:nvPr/>
        </p:nvPicPr>
        <p:blipFill>
          <a:blip r:embed="rId3">
            <a:alphaModFix/>
          </a:blip>
          <a:stretch>
            <a:fillRect/>
          </a:stretch>
        </p:blipFill>
        <p:spPr>
          <a:xfrm>
            <a:off x="424253" y="1720828"/>
            <a:ext cx="4198626" cy="3497700"/>
          </a:xfrm>
          <a:prstGeom prst="rect">
            <a:avLst/>
          </a:prstGeom>
          <a:noFill/>
          <a:ln>
            <a:noFill/>
          </a:ln>
        </p:spPr>
      </p:pic>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Matrix</a:t>
            </a:r>
            <a:endParaRPr/>
          </a:p>
        </p:txBody>
      </p:sp>
      <p:sp>
        <p:nvSpPr>
          <p:cNvPr id="135" name="Google Shape;135;p26"/>
          <p:cNvSpPr txBox="1"/>
          <p:nvPr/>
        </p:nvSpPr>
        <p:spPr>
          <a:xfrm>
            <a:off x="4572000" y="1653750"/>
            <a:ext cx="4267200" cy="33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rPr>
              <a:t>1. </a:t>
            </a:r>
            <a:r>
              <a:rPr b="1" lang="en" sz="1100">
                <a:solidFill>
                  <a:schemeClr val="dk1"/>
                </a:solidFill>
              </a:rPr>
              <a:t>Size and Power:</a:t>
            </a:r>
            <a:br>
              <a:rPr b="1" lang="en" sz="1100">
                <a:solidFill>
                  <a:schemeClr val="dk1"/>
                </a:solidFill>
              </a:rPr>
            </a:br>
            <a:r>
              <a:rPr lang="en" sz="1100">
                <a:solidFill>
                  <a:schemeClr val="dk1"/>
                </a:solidFill>
              </a:rPr>
              <a:t>Larger cars, like those with higher </a:t>
            </a:r>
            <a:r>
              <a:rPr b="1" lang="en" sz="1100">
                <a:solidFill>
                  <a:schemeClr val="dk1"/>
                </a:solidFill>
              </a:rPr>
              <a:t>curbweight</a:t>
            </a:r>
            <a:r>
              <a:rPr lang="en" sz="1100">
                <a:solidFill>
                  <a:schemeClr val="dk1"/>
                </a:solidFill>
              </a:rPr>
              <a:t>, </a:t>
            </a:r>
            <a:r>
              <a:rPr b="1" lang="en" sz="1100">
                <a:solidFill>
                  <a:schemeClr val="dk1"/>
                </a:solidFill>
              </a:rPr>
              <a:t>carwidth</a:t>
            </a:r>
            <a:r>
              <a:rPr lang="en" sz="1100">
                <a:solidFill>
                  <a:schemeClr val="dk1"/>
                </a:solidFill>
              </a:rPr>
              <a:t>, and </a:t>
            </a:r>
            <a:r>
              <a:rPr b="1" lang="en" sz="1100">
                <a:solidFill>
                  <a:schemeClr val="dk1"/>
                </a:solidFill>
              </a:rPr>
              <a:t>enginesize</a:t>
            </a:r>
            <a:r>
              <a:rPr lang="en" sz="1100">
                <a:solidFill>
                  <a:schemeClr val="dk1"/>
                </a:solidFill>
              </a:rPr>
              <a:t>, are strongly correlated with having more powerful engines, as seen in their positive relationship with </a:t>
            </a:r>
            <a:r>
              <a:rPr b="1" lang="en" sz="1100">
                <a:solidFill>
                  <a:schemeClr val="dk1"/>
                </a:solidFill>
              </a:rPr>
              <a:t>horsepower</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2. Fuel Efficiency:</a:t>
            </a:r>
            <a:br>
              <a:rPr b="1" lang="en" sz="1100">
                <a:solidFill>
                  <a:schemeClr val="dk1"/>
                </a:solidFill>
              </a:rPr>
            </a:br>
            <a:r>
              <a:rPr lang="en" sz="1100">
                <a:solidFill>
                  <a:schemeClr val="dk1"/>
                </a:solidFill>
              </a:rPr>
              <a:t>Fuel efficiency measures like </a:t>
            </a:r>
            <a:r>
              <a:rPr b="1" lang="en" sz="1100">
                <a:solidFill>
                  <a:schemeClr val="dk1"/>
                </a:solidFill>
              </a:rPr>
              <a:t>citympg</a:t>
            </a:r>
            <a:r>
              <a:rPr lang="en" sz="1100">
                <a:solidFill>
                  <a:schemeClr val="dk1"/>
                </a:solidFill>
              </a:rPr>
              <a:t> and </a:t>
            </a:r>
            <a:r>
              <a:rPr b="1" lang="en" sz="1100">
                <a:solidFill>
                  <a:schemeClr val="dk1"/>
                </a:solidFill>
              </a:rPr>
              <a:t>highwaympg</a:t>
            </a:r>
            <a:r>
              <a:rPr lang="en" sz="1100">
                <a:solidFill>
                  <a:schemeClr val="dk1"/>
                </a:solidFill>
              </a:rPr>
              <a:t> are inversely related to car size, indicating that bigger cars tend to be less efficient in terms of fuel consumption.</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3. Brand Influence:</a:t>
            </a:r>
            <a:br>
              <a:rPr b="1" lang="en" sz="1100">
                <a:solidFill>
                  <a:schemeClr val="dk1"/>
                </a:solidFill>
              </a:rPr>
            </a:br>
            <a:r>
              <a:rPr b="1" lang="en" sz="1100">
                <a:solidFill>
                  <a:schemeClr val="dk1"/>
                </a:solidFill>
              </a:rPr>
              <a:t>Brand_bmw</a:t>
            </a:r>
            <a:r>
              <a:rPr lang="en" sz="1100">
                <a:solidFill>
                  <a:schemeClr val="dk1"/>
                </a:solidFill>
              </a:rPr>
              <a:t> shows a slight positive correlation with size-related features, suggesting that BMW cars in this dataset tend to be larger and more powerful compared to others.</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4. Peak RPM and Power:</a:t>
            </a:r>
            <a:br>
              <a:rPr b="1" lang="en" sz="1100">
                <a:solidFill>
                  <a:schemeClr val="dk1"/>
                </a:solidFill>
              </a:rPr>
            </a:br>
            <a:r>
              <a:rPr b="1" lang="en" sz="1100">
                <a:solidFill>
                  <a:schemeClr val="dk1"/>
                </a:solidFill>
              </a:rPr>
              <a:t>Peakrpm</a:t>
            </a:r>
            <a:r>
              <a:rPr lang="en" sz="1100">
                <a:solidFill>
                  <a:schemeClr val="dk1"/>
                </a:solidFill>
              </a:rPr>
              <a:t> generally decreases with larger cars but is positively correlated with </a:t>
            </a:r>
            <a:r>
              <a:rPr b="1" lang="en" sz="1100">
                <a:solidFill>
                  <a:schemeClr val="dk1"/>
                </a:solidFill>
              </a:rPr>
              <a:t>horsepower</a:t>
            </a:r>
            <a:r>
              <a:rPr lang="en" sz="1100">
                <a:solidFill>
                  <a:schemeClr val="dk1"/>
                </a:solidFill>
              </a:rPr>
              <a:t>, implying that more powerful engines may operate at higher RPMs despite overall vehicle size.</a:t>
            </a:r>
            <a:endParaRPr sz="1100">
              <a:solidFill>
                <a:schemeClr val="dk2"/>
              </a:solidFill>
            </a:endParaRPr>
          </a:p>
        </p:txBody>
      </p:sp>
      <p:grpSp>
        <p:nvGrpSpPr>
          <p:cNvPr id="136" name="Google Shape;136;p26"/>
          <p:cNvGrpSpPr/>
          <p:nvPr/>
        </p:nvGrpSpPr>
        <p:grpSpPr>
          <a:xfrm>
            <a:off x="1181937" y="1917554"/>
            <a:ext cx="1897888" cy="3225768"/>
            <a:chOff x="1421950" y="2401475"/>
            <a:chExt cx="1576450" cy="2058300"/>
          </a:xfrm>
        </p:grpSpPr>
        <p:sp>
          <p:nvSpPr>
            <p:cNvPr id="137" name="Google Shape;137;p26"/>
            <p:cNvSpPr/>
            <p:nvPr/>
          </p:nvSpPr>
          <p:spPr>
            <a:xfrm>
              <a:off x="1421950" y="2401475"/>
              <a:ext cx="488100" cy="20583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6"/>
            <p:cNvSpPr/>
            <p:nvPr/>
          </p:nvSpPr>
          <p:spPr>
            <a:xfrm>
              <a:off x="2097800" y="2401475"/>
              <a:ext cx="900600" cy="20583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7"/>
          <p:cNvPicPr preferRelativeResize="0"/>
          <p:nvPr/>
        </p:nvPicPr>
        <p:blipFill>
          <a:blip r:embed="rId3">
            <a:alphaModFix amt="20000"/>
          </a:blip>
          <a:stretch>
            <a:fillRect/>
          </a:stretch>
        </p:blipFill>
        <p:spPr>
          <a:xfrm>
            <a:off x="-118533" y="0"/>
            <a:ext cx="9414931" cy="5295899"/>
          </a:xfrm>
          <a:prstGeom prst="rect">
            <a:avLst/>
          </a:prstGeom>
          <a:noFill/>
          <a:ln>
            <a:noFill/>
          </a:ln>
        </p:spPr>
      </p:pic>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Based on the feature importance from the second Random Forest model (model_2), the most significant factors influencing car prices were </a:t>
            </a:r>
            <a:r>
              <a:rPr b="1" lang="en">
                <a:solidFill>
                  <a:schemeClr val="dk1"/>
                </a:solidFill>
              </a:rPr>
              <a:t>Engine Size, Curb Weight, Highway MPG and Horsepower.</a:t>
            </a: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Certain car brands, particularly luxury brands like </a:t>
            </a:r>
            <a:r>
              <a:rPr b="1" lang="en">
                <a:solidFill>
                  <a:schemeClr val="dk1"/>
                </a:solidFill>
              </a:rPr>
              <a:t>BMW and Audi</a:t>
            </a:r>
            <a:r>
              <a:rPr lang="en">
                <a:solidFill>
                  <a:schemeClr val="dk1"/>
                </a:solidFill>
              </a:rPr>
              <a:t>, showed greater influence on predicting car prices even after accounting for technical specifications.</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Fuel Efficiency</a:t>
            </a:r>
            <a:r>
              <a:rPr lang="en">
                <a:solidFill>
                  <a:schemeClr val="dk1"/>
                </a:solidFill>
              </a:rPr>
              <a:t> shows highway mpg and city mpg both making the top ten influential features in determining car price, but highway mpg is clearly more influential than city as it has over 10x more importance.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terms of </a:t>
            </a:r>
            <a:r>
              <a:rPr b="1" lang="en">
                <a:solidFill>
                  <a:schemeClr val="dk1"/>
                </a:solidFill>
              </a:rPr>
              <a:t>Body Type</a:t>
            </a:r>
            <a:r>
              <a:rPr lang="en">
                <a:solidFill>
                  <a:schemeClr val="dk1"/>
                </a:solidFill>
              </a:rPr>
              <a:t>, convertibles and hatchbacks tended to have greater influence on price compared to sedans, hardtops and wagons, likely due to their design, functionality, and market positioning.</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152475"/>
            <a:ext cx="4884300" cy="34164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b="1" lang="en" sz="1200">
                <a:solidFill>
                  <a:schemeClr val="dk1"/>
                </a:solidFill>
              </a:rPr>
              <a:t>What are the most significant factors that influence car prices?</a:t>
            </a:r>
            <a:endParaRPr b="1" sz="1200">
              <a:solidFill>
                <a:schemeClr val="dk1"/>
              </a:solidFill>
            </a:endParaRPr>
          </a:p>
          <a:p>
            <a:pPr indent="-304800" lvl="0" marL="457200" rtl="0" algn="l">
              <a:lnSpc>
                <a:spcPct val="150000"/>
              </a:lnSpc>
              <a:spcBef>
                <a:spcPts val="300"/>
              </a:spcBef>
              <a:spcAft>
                <a:spcPts val="0"/>
              </a:spcAft>
              <a:buClr>
                <a:schemeClr val="dk1"/>
              </a:buClr>
              <a:buSzPts val="1200"/>
              <a:buChar char="●"/>
            </a:pPr>
            <a:r>
              <a:rPr lang="en" sz="1200">
                <a:solidFill>
                  <a:schemeClr val="dk1"/>
                </a:solidFill>
              </a:rPr>
              <a:t>How do technical specifications like</a:t>
            </a:r>
            <a:r>
              <a:rPr i="1" lang="en" sz="1200">
                <a:solidFill>
                  <a:schemeClr val="dk1"/>
                </a:solidFill>
              </a:rPr>
              <a:t> engine size, horsepower, and fuel type</a:t>
            </a:r>
            <a:r>
              <a:rPr lang="en" sz="1200">
                <a:solidFill>
                  <a:schemeClr val="dk1"/>
                </a:solidFill>
              </a:rPr>
              <a:t> affect car prices?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Are there </a:t>
            </a:r>
            <a:r>
              <a:rPr i="1" lang="en" sz="1200">
                <a:solidFill>
                  <a:schemeClr val="dk1"/>
                </a:solidFill>
              </a:rPr>
              <a:t>certain car brands</a:t>
            </a:r>
            <a:r>
              <a:rPr lang="en" sz="1200">
                <a:solidFill>
                  <a:schemeClr val="dk1"/>
                </a:solidFill>
              </a:rPr>
              <a:t> that are priced higher, even when accounting for technical specifications?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How does </a:t>
            </a:r>
            <a:r>
              <a:rPr i="1" lang="en" sz="1200">
                <a:solidFill>
                  <a:schemeClr val="dk1"/>
                </a:solidFill>
              </a:rPr>
              <a:t>fuel efficiency (city and highway MPG)</a:t>
            </a:r>
            <a:r>
              <a:rPr lang="en" sz="1200">
                <a:solidFill>
                  <a:schemeClr val="dk1"/>
                </a:solidFill>
              </a:rPr>
              <a:t> impact the price of a car?</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Is there a significant difference in price between different </a:t>
            </a:r>
            <a:r>
              <a:rPr i="1" lang="en" sz="1200">
                <a:solidFill>
                  <a:schemeClr val="dk1"/>
                </a:solidFill>
              </a:rPr>
              <a:t>car body types</a:t>
            </a:r>
            <a:r>
              <a:rPr lang="en" sz="1200">
                <a:solidFill>
                  <a:schemeClr val="dk1"/>
                </a:solidFill>
              </a:rPr>
              <a:t> (e.g., sedan, hatchback, convertible)?</a:t>
            </a:r>
            <a:endParaRPr/>
          </a:p>
        </p:txBody>
      </p:sp>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 Up The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a:noFill/>
          <a:effectLst>
            <a:outerShdw blurRad="57150" rotWithShape="0" algn="bl" dir="5400000" dist="19050">
              <a:srgbClr val="000000"/>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Data Loading and Preprocessing</a:t>
            </a:r>
            <a:endParaRPr/>
          </a:p>
        </p:txBody>
      </p:sp>
      <p:sp>
        <p:nvSpPr>
          <p:cNvPr id="68" name="Google Shape;68;p15"/>
          <p:cNvSpPr txBox="1"/>
          <p:nvPr>
            <p:ph idx="1" type="body"/>
          </p:nvPr>
        </p:nvSpPr>
        <p:spPr>
          <a:xfrm>
            <a:off x="2984750" y="863550"/>
            <a:ext cx="6159300" cy="3416400"/>
          </a:xfrm>
          <a:prstGeom prst="rect">
            <a:avLst/>
          </a:prstGeom>
        </p:spPr>
        <p:txBody>
          <a:bodyPr anchorCtr="0" anchor="t" bIns="91425" lIns="91425" spcFirstLastPara="1" rIns="91425" wrap="square" tIns="91425">
            <a:noAutofit/>
          </a:bodyPr>
          <a:lstStyle/>
          <a:p>
            <a:pPr indent="0" lvl="0" marL="457200" rtl="0" algn="l">
              <a:lnSpc>
                <a:spcPct val="130000"/>
              </a:lnSpc>
              <a:spcBef>
                <a:spcPts val="0"/>
              </a:spcBef>
              <a:spcAft>
                <a:spcPts val="0"/>
              </a:spcAft>
              <a:buSzPts val="852"/>
              <a:buNone/>
            </a:pPr>
            <a:r>
              <a:rPr b="1" lang="en" sz="1200">
                <a:solidFill>
                  <a:schemeClr val="accent2"/>
                </a:solidFill>
              </a:rPr>
              <a:t>Dataset:</a:t>
            </a:r>
            <a:endParaRPr b="1" sz="1200">
              <a:solidFill>
                <a:schemeClr val="accent2"/>
              </a:solidFill>
            </a:endParaRPr>
          </a:p>
          <a:p>
            <a:pPr indent="0" lvl="0" marL="457200" rtl="0" algn="l">
              <a:lnSpc>
                <a:spcPct val="130000"/>
              </a:lnSpc>
              <a:spcBef>
                <a:spcPts val="1200"/>
              </a:spcBef>
              <a:spcAft>
                <a:spcPts val="0"/>
              </a:spcAft>
              <a:buSzPts val="852"/>
              <a:buNone/>
            </a:pPr>
            <a:r>
              <a:rPr i="1" lang="en" sz="1200">
                <a:solidFill>
                  <a:schemeClr val="accent2"/>
                </a:solidFill>
              </a:rPr>
              <a:t>Car Price Assignment dataset</a:t>
            </a:r>
            <a:r>
              <a:rPr lang="en" sz="1200">
                <a:solidFill>
                  <a:schemeClr val="accent2"/>
                </a:solidFill>
              </a:rPr>
              <a:t> (CarPrice_Assignment.csv), sourced from Kaggle</a:t>
            </a:r>
            <a:endParaRPr sz="1200">
              <a:solidFill>
                <a:schemeClr val="accent2"/>
              </a:solidFill>
            </a:endParaRPr>
          </a:p>
          <a:p>
            <a:pPr indent="0" lvl="0" marL="457200" rtl="0" algn="l">
              <a:lnSpc>
                <a:spcPct val="130000"/>
              </a:lnSpc>
              <a:spcBef>
                <a:spcPts val="1400"/>
              </a:spcBef>
              <a:spcAft>
                <a:spcPts val="0"/>
              </a:spcAft>
              <a:buSzPts val="852"/>
              <a:buNone/>
            </a:pPr>
            <a:r>
              <a:rPr b="1" lang="en" sz="1200">
                <a:solidFill>
                  <a:schemeClr val="accent2"/>
                </a:solidFill>
              </a:rPr>
              <a:t>Data Loading and Preprocessing:</a:t>
            </a:r>
            <a:endParaRPr b="1" sz="1200">
              <a:solidFill>
                <a:schemeClr val="accent2"/>
              </a:solidFill>
            </a:endParaRPr>
          </a:p>
          <a:p>
            <a:pPr indent="-304800" lvl="0" marL="914400" rtl="0" algn="l">
              <a:lnSpc>
                <a:spcPct val="130000"/>
              </a:lnSpc>
              <a:spcBef>
                <a:spcPts val="400"/>
              </a:spcBef>
              <a:spcAft>
                <a:spcPts val="0"/>
              </a:spcAft>
              <a:buClr>
                <a:schemeClr val="accent2"/>
              </a:buClr>
              <a:buSzPts val="1200"/>
              <a:buAutoNum type="arabicPeriod"/>
            </a:pPr>
            <a:r>
              <a:rPr lang="en" sz="1200">
                <a:solidFill>
                  <a:schemeClr val="accent2"/>
                </a:solidFill>
              </a:rPr>
              <a:t>Loaded data using Spark to handle large-scale data processing.</a:t>
            </a:r>
            <a:endParaRPr sz="1200">
              <a:solidFill>
                <a:schemeClr val="accent2"/>
              </a:solidFill>
            </a:endParaRPr>
          </a:p>
          <a:p>
            <a:pPr indent="-304800" lvl="0" marL="914400" rtl="0" algn="l">
              <a:lnSpc>
                <a:spcPct val="130000"/>
              </a:lnSpc>
              <a:spcBef>
                <a:spcPts val="0"/>
              </a:spcBef>
              <a:spcAft>
                <a:spcPts val="0"/>
              </a:spcAft>
              <a:buClr>
                <a:schemeClr val="accent2"/>
              </a:buClr>
              <a:buSzPts val="1200"/>
              <a:buAutoNum type="arabicPeriod"/>
            </a:pPr>
            <a:r>
              <a:rPr lang="en" sz="1200">
                <a:solidFill>
                  <a:schemeClr val="accent2"/>
                </a:solidFill>
              </a:rPr>
              <a:t>Data was converted to a Pandas DataFrame for further analysis</a:t>
            </a:r>
            <a:endParaRPr sz="1200">
              <a:solidFill>
                <a:schemeClr val="accent2"/>
              </a:solidFill>
            </a:endParaRPr>
          </a:p>
          <a:p>
            <a:pPr indent="-304800" lvl="0" marL="914400" rtl="0" algn="l">
              <a:lnSpc>
                <a:spcPct val="130000"/>
              </a:lnSpc>
              <a:spcBef>
                <a:spcPts val="0"/>
              </a:spcBef>
              <a:spcAft>
                <a:spcPts val="0"/>
              </a:spcAft>
              <a:buClr>
                <a:schemeClr val="accent2"/>
              </a:buClr>
              <a:buSzPts val="1200"/>
              <a:buAutoNum type="arabicPeriod"/>
            </a:pPr>
            <a:r>
              <a:rPr lang="en" sz="1200">
                <a:solidFill>
                  <a:schemeClr val="accent2"/>
                </a:solidFill>
              </a:rPr>
              <a:t>Certain features, such as engine size, horsepower, and other technical specifications, were hand selected</a:t>
            </a:r>
            <a:endParaRPr sz="1200">
              <a:solidFill>
                <a:schemeClr val="accent2"/>
              </a:solidFill>
            </a:endParaRPr>
          </a:p>
          <a:p>
            <a:pPr indent="-304800" lvl="0" marL="914400" rtl="0" algn="l">
              <a:lnSpc>
                <a:spcPct val="130000"/>
              </a:lnSpc>
              <a:spcBef>
                <a:spcPts val="0"/>
              </a:spcBef>
              <a:spcAft>
                <a:spcPts val="0"/>
              </a:spcAft>
              <a:buClr>
                <a:schemeClr val="accent2"/>
              </a:buClr>
              <a:buSzPts val="1200"/>
              <a:buAutoNum type="arabicPeriod"/>
            </a:pPr>
            <a:r>
              <a:rPr lang="en" sz="1200">
                <a:solidFill>
                  <a:schemeClr val="accent2"/>
                </a:solidFill>
              </a:rPr>
              <a:t>Missing values and data inconsistencies, if any, were filtered out during preprocessing</a:t>
            </a:r>
            <a:endParaRPr sz="1200">
              <a:solidFill>
                <a:schemeClr val="accent2"/>
              </a:solidFill>
            </a:endParaRPr>
          </a:p>
          <a:p>
            <a:pPr indent="0" lvl="0" marL="457200" rtl="0" algn="l">
              <a:lnSpc>
                <a:spcPct val="130000"/>
              </a:lnSpc>
              <a:spcBef>
                <a:spcPts val="1400"/>
              </a:spcBef>
              <a:spcAft>
                <a:spcPts val="0"/>
              </a:spcAft>
              <a:buSzPts val="852"/>
              <a:buNone/>
            </a:pPr>
            <a:r>
              <a:rPr b="1" lang="en" sz="1200">
                <a:solidFill>
                  <a:schemeClr val="dk1"/>
                </a:solidFill>
              </a:rPr>
              <a:t>Exploratory</a:t>
            </a:r>
            <a:r>
              <a:rPr b="1" lang="en" sz="1200">
                <a:solidFill>
                  <a:schemeClr val="accent2"/>
                </a:solidFill>
              </a:rPr>
              <a:t> Data Analysis</a:t>
            </a:r>
            <a:endParaRPr sz="1200">
              <a:solidFill>
                <a:schemeClr val="accent2"/>
              </a:solidFill>
            </a:endParaRPr>
          </a:p>
          <a:p>
            <a:pPr indent="-304800" lvl="0" marL="914400" rtl="0" algn="l">
              <a:lnSpc>
                <a:spcPct val="130000"/>
              </a:lnSpc>
              <a:spcBef>
                <a:spcPts val="400"/>
              </a:spcBef>
              <a:spcAft>
                <a:spcPts val="0"/>
              </a:spcAft>
              <a:buClr>
                <a:schemeClr val="accent2"/>
              </a:buClr>
              <a:buSzPts val="1200"/>
              <a:buAutoNum type="arabicPeriod"/>
            </a:pPr>
            <a:r>
              <a:rPr lang="en" sz="1200">
                <a:solidFill>
                  <a:schemeClr val="accent2"/>
                </a:solidFill>
              </a:rPr>
              <a:t>Generated correlation matrix to identify relationships between variables</a:t>
            </a:r>
            <a:endParaRPr sz="1200">
              <a:solidFill>
                <a:schemeClr val="accent2"/>
              </a:solidFill>
            </a:endParaRPr>
          </a:p>
          <a:p>
            <a:pPr indent="-304800" lvl="0" marL="914400" rtl="0" algn="l">
              <a:lnSpc>
                <a:spcPct val="130000"/>
              </a:lnSpc>
              <a:spcBef>
                <a:spcPts val="0"/>
              </a:spcBef>
              <a:spcAft>
                <a:spcPts val="0"/>
              </a:spcAft>
              <a:buClr>
                <a:schemeClr val="accent2"/>
              </a:buClr>
              <a:buSzPts val="1200"/>
              <a:buAutoNum type="arabicPeriod"/>
            </a:pPr>
            <a:r>
              <a:rPr lang="en" sz="1200">
                <a:solidFill>
                  <a:schemeClr val="accent2"/>
                </a:solidFill>
              </a:rPr>
              <a:t>Generated various charts to visualize the importance of car features in predicting car prices. Features included engine size, horsepower, fuel efficiency, and car brand</a:t>
            </a:r>
            <a:endParaRPr sz="1200">
              <a:solidFill>
                <a:schemeClr val="accent2"/>
              </a:solidFill>
            </a:endParaRPr>
          </a:p>
          <a:p>
            <a:pPr indent="0" lvl="0" marL="457200" rtl="0" algn="l">
              <a:lnSpc>
                <a:spcPct val="130000"/>
              </a:lnSpc>
              <a:spcBef>
                <a:spcPts val="300"/>
              </a:spcBef>
              <a:spcAft>
                <a:spcPts val="0"/>
              </a:spcAft>
              <a:buSzPts val="852"/>
              <a:buNone/>
            </a:pPr>
            <a:r>
              <a:t/>
            </a:r>
            <a:endParaRPr sz="1200">
              <a:solidFill>
                <a:schemeClr val="accent2"/>
              </a:solidFill>
            </a:endParaRPr>
          </a:p>
        </p:txBody>
      </p:sp>
      <p:sp>
        <p:nvSpPr>
          <p:cNvPr id="69" name="Google Shape;69;p15"/>
          <p:cNvSpPr txBox="1"/>
          <p:nvPr/>
        </p:nvSpPr>
        <p:spPr>
          <a:xfrm>
            <a:off x="8312375" y="-425675"/>
            <a:ext cx="681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Modeling, Evaluation, and Optimization</a:t>
            </a:r>
            <a:endParaRPr/>
          </a:p>
        </p:txBody>
      </p:sp>
      <p:sp>
        <p:nvSpPr>
          <p:cNvPr id="75" name="Google Shape;75;p16"/>
          <p:cNvSpPr txBox="1"/>
          <p:nvPr>
            <p:ph idx="1" type="body"/>
          </p:nvPr>
        </p:nvSpPr>
        <p:spPr>
          <a:xfrm>
            <a:off x="311700" y="1152475"/>
            <a:ext cx="45870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1400"/>
              </a:spcBef>
              <a:spcAft>
                <a:spcPts val="0"/>
              </a:spcAft>
              <a:buClr>
                <a:schemeClr val="dk1"/>
              </a:buClr>
              <a:buSzPts val="1100"/>
              <a:buFont typeface="Arial"/>
              <a:buNone/>
            </a:pPr>
            <a:r>
              <a:rPr b="1" lang="en" sz="1000">
                <a:solidFill>
                  <a:schemeClr val="dk1"/>
                </a:solidFill>
              </a:rPr>
              <a:t>Modeling:</a:t>
            </a:r>
            <a:endParaRPr b="1" sz="1000">
              <a:solidFill>
                <a:schemeClr val="dk1"/>
              </a:solidFill>
            </a:endParaRPr>
          </a:p>
          <a:p>
            <a:pPr indent="-292100" lvl="0" marL="457200" rtl="0" algn="l">
              <a:lnSpc>
                <a:spcPct val="150000"/>
              </a:lnSpc>
              <a:spcBef>
                <a:spcPts val="400"/>
              </a:spcBef>
              <a:spcAft>
                <a:spcPts val="0"/>
              </a:spcAft>
              <a:buClr>
                <a:schemeClr val="dk1"/>
              </a:buClr>
              <a:buSzPts val="1000"/>
              <a:buChar char="●"/>
            </a:pPr>
            <a:r>
              <a:rPr lang="en" sz="1000">
                <a:solidFill>
                  <a:schemeClr val="dk1"/>
                </a:solidFill>
              </a:rPr>
              <a:t>The dataset was split into training and testing sets using </a:t>
            </a:r>
            <a:r>
              <a:rPr b="1" i="1" lang="en" sz="1000">
                <a:solidFill>
                  <a:schemeClr val="dk1"/>
                </a:solidFill>
                <a:latin typeface="Roboto Mono"/>
                <a:ea typeface="Roboto Mono"/>
                <a:cs typeface="Roboto Mono"/>
                <a:sym typeface="Roboto Mono"/>
              </a:rPr>
              <a:t>train_test_split</a:t>
            </a:r>
            <a:endParaRPr b="1" i="1" sz="10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Features were scaled using </a:t>
            </a:r>
            <a:r>
              <a:rPr b="1" i="1" lang="en" sz="1000">
                <a:solidFill>
                  <a:schemeClr val="dk1"/>
                </a:solidFill>
                <a:latin typeface="Roboto Mono"/>
                <a:ea typeface="Roboto Mono"/>
                <a:cs typeface="Roboto Mono"/>
                <a:sym typeface="Roboto Mono"/>
              </a:rPr>
              <a:t>StandardScaler</a:t>
            </a:r>
            <a:r>
              <a:rPr b="1" i="1" lang="en" sz="1000">
                <a:solidFill>
                  <a:schemeClr val="dk1"/>
                </a:solidFill>
              </a:rPr>
              <a:t> </a:t>
            </a:r>
            <a:r>
              <a:rPr lang="en" sz="1000">
                <a:solidFill>
                  <a:schemeClr val="dk1"/>
                </a:solidFill>
              </a:rPr>
              <a:t>to standardize the range of values</a:t>
            </a:r>
            <a:endParaRPr sz="10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A </a:t>
            </a:r>
            <a:r>
              <a:rPr b="1" i="1" lang="en" sz="1000">
                <a:solidFill>
                  <a:schemeClr val="dk1"/>
                </a:solidFill>
              </a:rPr>
              <a:t>Random Forest Regressor </a:t>
            </a:r>
            <a:r>
              <a:rPr lang="en" sz="1000">
                <a:solidFill>
                  <a:schemeClr val="dk1"/>
                </a:solidFill>
              </a:rPr>
              <a:t>model was built to predict car price</a:t>
            </a:r>
            <a:endParaRPr sz="1000">
              <a:solidFill>
                <a:schemeClr val="dk1"/>
              </a:solidFill>
            </a:endParaRPr>
          </a:p>
          <a:p>
            <a:pPr indent="-292100" lvl="0" marL="457200" rtl="0" algn="l">
              <a:lnSpc>
                <a:spcPct val="150000"/>
              </a:lnSpc>
              <a:spcBef>
                <a:spcPts val="0"/>
              </a:spcBef>
              <a:spcAft>
                <a:spcPts val="0"/>
              </a:spcAft>
              <a:buClr>
                <a:schemeClr val="dk1"/>
              </a:buClr>
              <a:buSzPts val="1000"/>
              <a:buChar char="●"/>
            </a:pPr>
            <a:r>
              <a:rPr b="1" i="1" lang="en" sz="1000">
                <a:solidFill>
                  <a:schemeClr val="dk1"/>
                </a:solidFill>
                <a:latin typeface="Roboto Mono"/>
                <a:ea typeface="Roboto Mono"/>
                <a:cs typeface="Roboto Mono"/>
                <a:sym typeface="Roboto Mono"/>
              </a:rPr>
              <a:t>GridSearchCV</a:t>
            </a:r>
            <a:r>
              <a:rPr b="1" i="1" lang="en" sz="1000">
                <a:solidFill>
                  <a:schemeClr val="dk1"/>
                </a:solidFill>
              </a:rPr>
              <a:t> </a:t>
            </a:r>
            <a:r>
              <a:rPr lang="en" sz="1000">
                <a:solidFill>
                  <a:schemeClr val="dk1"/>
                </a:solidFill>
              </a:rPr>
              <a:t>was used for hyperparameter tuning to optimize the model</a:t>
            </a:r>
            <a:endParaRPr sz="1000">
              <a:solidFill>
                <a:schemeClr val="dk1"/>
              </a:solidFill>
            </a:endParaRPr>
          </a:p>
          <a:p>
            <a:pPr indent="0" lvl="0" marL="0" rtl="0" algn="l">
              <a:lnSpc>
                <a:spcPct val="150000"/>
              </a:lnSpc>
              <a:spcBef>
                <a:spcPts val="1400"/>
              </a:spcBef>
              <a:spcAft>
                <a:spcPts val="0"/>
              </a:spcAft>
              <a:buClr>
                <a:schemeClr val="dk1"/>
              </a:buClr>
              <a:buSzPts val="1100"/>
              <a:buFont typeface="Arial"/>
              <a:buNone/>
            </a:pPr>
            <a:r>
              <a:rPr b="1" lang="en" sz="1000">
                <a:solidFill>
                  <a:schemeClr val="dk1"/>
                </a:solidFill>
              </a:rPr>
              <a:t>Evaluation and Optimization:</a:t>
            </a:r>
            <a:endParaRPr b="1" sz="1000">
              <a:solidFill>
                <a:schemeClr val="dk1"/>
              </a:solidFill>
            </a:endParaRPr>
          </a:p>
          <a:p>
            <a:pPr indent="-292100" lvl="0" marL="457200" rtl="0" algn="l">
              <a:lnSpc>
                <a:spcPct val="150000"/>
              </a:lnSpc>
              <a:spcBef>
                <a:spcPts val="400"/>
              </a:spcBef>
              <a:spcAft>
                <a:spcPts val="0"/>
              </a:spcAft>
              <a:buClr>
                <a:schemeClr val="dk1"/>
              </a:buClr>
              <a:buSzPts val="1000"/>
              <a:buChar char="●"/>
            </a:pPr>
            <a:r>
              <a:rPr lang="en" sz="1000">
                <a:solidFill>
                  <a:schemeClr val="dk1"/>
                </a:solidFill>
              </a:rPr>
              <a:t>The model's performance was evaluated using the </a:t>
            </a:r>
            <a:r>
              <a:rPr b="1" i="1" lang="en" sz="1000">
                <a:solidFill>
                  <a:schemeClr val="dk1"/>
                </a:solidFill>
              </a:rPr>
              <a:t>R² Score </a:t>
            </a:r>
            <a:r>
              <a:rPr lang="en" sz="1000">
                <a:solidFill>
                  <a:schemeClr val="dk1"/>
                </a:solidFill>
              </a:rPr>
              <a:t>to understand how well the model explained the variance in car prices</a:t>
            </a:r>
            <a:endParaRPr sz="10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The </a:t>
            </a:r>
            <a:r>
              <a:rPr b="1" i="1" lang="en" sz="1000">
                <a:solidFill>
                  <a:schemeClr val="dk1"/>
                </a:solidFill>
              </a:rPr>
              <a:t>n_estimators factor</a:t>
            </a:r>
            <a:r>
              <a:rPr lang="en" sz="1000">
                <a:solidFill>
                  <a:schemeClr val="dk1"/>
                </a:solidFill>
              </a:rPr>
              <a:t> (n_estimators=1000) in the RandomForestRegressor had the biggest impact on quality of performance by the model</a:t>
            </a:r>
            <a:endParaRPr sz="1000">
              <a:solidFill>
                <a:schemeClr val="dk1"/>
              </a:solidFill>
            </a:endParaRPr>
          </a:p>
          <a:p>
            <a:pPr indent="0" lvl="0" marL="457200" rtl="0" algn="l">
              <a:lnSpc>
                <a:spcPct val="150000"/>
              </a:lnSpc>
              <a:spcBef>
                <a:spcPts val="300"/>
              </a:spcBef>
              <a:spcAft>
                <a:spcPts val="0"/>
              </a:spcAft>
              <a:buNone/>
            </a:pPr>
            <a:r>
              <a:t/>
            </a:r>
            <a:endParaRPr sz="1000">
              <a:solidFill>
                <a:schemeClr val="dk1"/>
              </a:solidFill>
            </a:endParaRPr>
          </a:p>
          <a:p>
            <a:pPr indent="0" lvl="0" marL="457200" rtl="0" algn="l">
              <a:lnSpc>
                <a:spcPct val="150000"/>
              </a:lnSpc>
              <a:spcBef>
                <a:spcPts val="300"/>
              </a:spcBef>
              <a:spcAft>
                <a:spcPts val="0"/>
              </a:spcAft>
              <a:buNone/>
            </a:pPr>
            <a:r>
              <a:t/>
            </a:r>
            <a:endParaRPr sz="1000">
              <a:solidFill>
                <a:schemeClr val="dk1"/>
              </a:solidFill>
            </a:endParaRPr>
          </a:p>
        </p:txBody>
      </p:sp>
      <p:pic>
        <p:nvPicPr>
          <p:cNvPr id="76" name="Google Shape;76;p16"/>
          <p:cNvPicPr preferRelativeResize="0"/>
          <p:nvPr/>
        </p:nvPicPr>
        <p:blipFill>
          <a:blip r:embed="rId3">
            <a:alphaModFix/>
          </a:blip>
          <a:stretch>
            <a:fillRect/>
          </a:stretch>
        </p:blipFill>
        <p:spPr>
          <a:xfrm>
            <a:off x="5113800" y="1247800"/>
            <a:ext cx="4030198" cy="2569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1"/>
          <p:cNvPicPr preferRelativeResize="0"/>
          <p:nvPr/>
        </p:nvPicPr>
        <p:blipFill>
          <a:blip r:embed="rId3">
            <a:alphaModFix/>
          </a:blip>
          <a:stretch>
            <a:fillRect/>
          </a:stretch>
        </p:blipFill>
        <p:spPr>
          <a:xfrm>
            <a:off x="311703" y="1152475"/>
            <a:ext cx="6021624" cy="3670901"/>
          </a:xfrm>
          <a:prstGeom prst="rect">
            <a:avLst/>
          </a:prstGeom>
          <a:noFill/>
          <a:ln>
            <a:noFill/>
          </a:ln>
        </p:spPr>
      </p:pic>
      <p:sp>
        <p:nvSpPr>
          <p:cNvPr id="98" name="Google Shape;98;p21"/>
          <p:cNvSpPr txBox="1"/>
          <p:nvPr>
            <p:ph type="title"/>
          </p:nvPr>
        </p:nvSpPr>
        <p:spPr>
          <a:xfrm>
            <a:off x="311700" y="33627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990"/>
              <a:buNone/>
            </a:pPr>
            <a:r>
              <a:rPr lang="en" sz="2120">
                <a:latin typeface="Montserrat SemiBold"/>
                <a:ea typeface="Montserrat SemiBold"/>
                <a:cs typeface="Montserrat SemiBold"/>
                <a:sym typeface="Montserrat SemiBold"/>
              </a:rPr>
              <a:t>What are the most significant features that influence car prices?</a:t>
            </a:r>
            <a:endParaRPr sz="2120">
              <a:latin typeface="Montserrat SemiBold"/>
              <a:ea typeface="Montserrat SemiBold"/>
              <a:cs typeface="Montserrat SemiBold"/>
              <a:sym typeface="Montserrat SemiBold"/>
            </a:endParaRPr>
          </a:p>
        </p:txBody>
      </p:sp>
      <p:sp>
        <p:nvSpPr>
          <p:cNvPr id="99" name="Google Shape;99;p21"/>
          <p:cNvSpPr txBox="1"/>
          <p:nvPr/>
        </p:nvSpPr>
        <p:spPr>
          <a:xfrm>
            <a:off x="6672450" y="1319925"/>
            <a:ext cx="2313300" cy="331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This bar chart highlights the top 10 most influential features in predicting car prices according to their importance values.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The largest contributing features are engine size and curb weight</a:t>
            </a:r>
            <a:r>
              <a:rPr lang="en" sz="1200">
                <a:solidFill>
                  <a:schemeClr val="dk1"/>
                </a:solidFill>
              </a:rPr>
              <a:t>, with engine size having the highest influence on car price.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visualization helps us understand which features to focus on when optimizing car price prediction models or refining feature selection for price prediction.</a:t>
            </a:r>
            <a:endParaRPr sz="12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